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5" r:id="rId4"/>
    <p:sldId id="276" r:id="rId5"/>
    <p:sldId id="274" r:id="rId6"/>
    <p:sldId id="288" r:id="rId7"/>
    <p:sldId id="279" r:id="rId8"/>
    <p:sldId id="290" r:id="rId9"/>
    <p:sldId id="277" r:id="rId10"/>
    <p:sldId id="292" r:id="rId11"/>
    <p:sldId id="291" r:id="rId12"/>
    <p:sldId id="295" r:id="rId13"/>
    <p:sldId id="278" r:id="rId14"/>
    <p:sldId id="287" r:id="rId15"/>
    <p:sldId id="293" r:id="rId16"/>
    <p:sldId id="280" r:id="rId17"/>
    <p:sldId id="281" r:id="rId18"/>
    <p:sldId id="282" r:id="rId19"/>
    <p:sldId id="294" r:id="rId20"/>
    <p:sldId id="284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4"/>
    <a:srgbClr val="FCAF17"/>
    <a:srgbClr val="D6CCC2"/>
    <a:srgbClr val="37AEBD"/>
    <a:srgbClr val="534C9A"/>
    <a:srgbClr val="B5AAA5"/>
    <a:srgbClr val="FF9100"/>
    <a:srgbClr val="29ABE2"/>
    <a:srgbClr val="E806AD"/>
    <a:srgbClr val="004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CDDF7-65E9-4807-89B8-AD766B734FC0}" v="1" dt="2024-09-05T13:08:07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67026" autoAdjust="0"/>
  </p:normalViewPr>
  <p:slideViewPr>
    <p:cSldViewPr snapToGrid="0">
      <p:cViewPr varScale="1">
        <p:scale>
          <a:sx n="55" d="100"/>
          <a:sy n="55" d="100"/>
        </p:scale>
        <p:origin x="1632" y="48"/>
      </p:cViewPr>
      <p:guideLst>
        <p:guide orient="horz" pos="2160"/>
        <p:guide pos="3840"/>
        <p:guide orient="horz" pos="109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BDDEC-5DF4-45BD-A964-82EB5FEBE58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55C2-80EA-4B9D-8751-659DCF2C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Καλησπέρα σας, μετά τις πολύ ενδιαφέρουσες τοποθετήσεις του κ. Υφυπουργού και του κ. Προέδρου του ΣΕΒΕ, θα σας παρουσιάσω στη συνέχεια τα κύρια ευρήματα της έρευνας που υλοποιήθηκε πρόσφατα.</a:t>
            </a:r>
          </a:p>
          <a:p>
            <a:endParaRPr lang="el-GR" dirty="0"/>
          </a:p>
          <a:p>
            <a:r>
              <a:rPr lang="el-GR" dirty="0"/>
              <a:t>Όπως ήδη αναφέρθηκε, το Εθνικό Κέντρο Τεκμηρίωσης και Ηλεκτρονικού Περιεχομένου (ΕΚΤ), Αρχή του Ελληνικού Στατιστικού Συστήματος, και ο Σύνδεσμος Εξαγωγέων (ΣΕΒΕ) πραγματοποίησαν συλλογή στοιχείων με σκοπό την αποτύπωση και χαρτογράφηση των αναγκών των ελληνικών επιχειρήσεων σε ανθρώπινο δυναμικό για το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Συνεχίζοντας με τα χαρακτηριστικά των προσφερόμενων θέσεων από τις επιχειρήσεις, </a:t>
            </a:r>
            <a:r>
              <a:rPr lang="el-GR" b="1" dirty="0"/>
              <a:t>περισσότερες από 6 στις 10 επιχειρήσεις </a:t>
            </a:r>
            <a:r>
              <a:rPr lang="el-GR" dirty="0"/>
              <a:t>αναζητούν προσωπικό για </a:t>
            </a:r>
            <a:r>
              <a:rPr lang="el-GR" b="1" dirty="0"/>
              <a:t>εργασία αποκλειστικά σε εσωτερικό χώρο, ενώ μόλις 1 στις 10  αποκλειστικά σε εξωτερικό.</a:t>
            </a:r>
          </a:p>
          <a:p>
            <a:endParaRPr lang="el-GR" b="0" dirty="0"/>
          </a:p>
          <a:p>
            <a:r>
              <a:rPr lang="el-GR" b="0" dirty="0"/>
              <a:t>Ακόμα, </a:t>
            </a:r>
            <a:r>
              <a:rPr lang="el-GR" b="1" dirty="0"/>
              <a:t>οι θέσεις αφορούν εξίσου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καθιστική εργασία ή/και ορθοστασία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Τα ανωτέρω αποτελέσματα ως προς τις τάσεις των αναγκών των επιχειρήσεων και το είδος του προσωπικού που αναζητούν ευθυγραμμίζονται με ευρήματα ερευνών </a:t>
            </a:r>
            <a:r>
              <a:rPr lang="el-GR" b="1" dirty="0"/>
              <a:t>τόσο στην Ευρώπη </a:t>
            </a:r>
            <a:r>
              <a:rPr lang="el-GR" dirty="0"/>
              <a:t>(π.χ.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πρόσφατη σχετική έκθεση του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Cedefop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2024), </a:t>
            </a: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όσο και εντός Ελλάδος </a:t>
            </a:r>
            <a:r>
              <a:rPr lang="el-GR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(π.χ.,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η σχετική πανελλαδική έρευνα της Κεντρικής Ένωσης Επιμελητηρίων Ελλάδος).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Προκειμένου να προσελκύσουν το κατάλληλο προσωπικό, </a:t>
            </a:r>
            <a:r>
              <a:rPr lang="el-GR" b="1" dirty="0"/>
              <a:t>περισσότερες από τις μισές επιχειρήσεις </a:t>
            </a:r>
            <a:r>
              <a:rPr lang="el-GR" dirty="0"/>
              <a:t>δηλώνουν πως το γεγονός ότι δίνουν τη </a:t>
            </a:r>
            <a:r>
              <a:rPr lang="el-GR" b="1" dirty="0"/>
              <a:t>δυνατότητα για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απόκτηση εμπειρίας 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για το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χτίσιμο του βιογραφικού 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αποτελεί βασικότερο προσφερόμενο κίνητρο για να γίνουν ελκυστικές.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επόμενο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πιο βασικό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κίνητρο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είναι η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προσφορά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αυξημένων απολαβών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0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Εκπαίδευση στο προσωπικό φαίνεται να παρέχουν πάνω από 7 στις 10 επιχειρήσεις.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Αυτό διαφοροποιείται με το μέγεθος της επιχείρησης, καθώς όσο αυξάνει ο αριθμός των εργαζομένων τόσο αυξάνει και το ποσοστό των επιχειρήσεων που προσφέρει εκπαίδευση.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Ενδεικτικά πάνω από 9 στις 10 μεγάλες επιχειρήσεις προσφέρουν εκπαίδευση στους εργαζομένους, ενώ λιγότερες από 7 στις 10 κάνουν κάτι αντίστοιχο.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ποσοστό των επιχειρήσεων που προσφέρουν εκπαίδευση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 είδος της προσφερόμενης εκπαίδευσης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διαφοροποιούνται από το μέγεθος τους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Πιο συγκεκριμένα: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μεγάλες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επιχειρήσεις προσφέρουν ποικίλες μορφές εκπαίδευσης τόσο από υφιστάμενα στελέχη όσο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με την αξιοποίηση εξωτερικών συνεργατών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ενώ οι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πολύ μικρές 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επιχειρήσεις προσφέρουν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κυρίως εμπειρική εκπαίδευση από το υφιστάμενο προσωπικό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να το πούμε συνολικά και λίγο πιο διαφορετικά, οι μεγάλες επιχειρήσεις προσφέρουν περισσότερη και πολύ-</a:t>
            </a:r>
            <a:r>
              <a:rPr lang="el-G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ποίκιλη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εκπαίδευση, ενώ οι μικρότερες λιγότερη και μονοδιάστατη.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Συνεχίζοντας με τα ενδιαφέροντα ευρήματα, σχετικά με τις προσλήψεις που κάνουν οι επιχειρήσεις: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14,9% 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 επιχειρήσεων έχει προσλάβει κατά την τελευταία τριετία άτομο που επαναπατρίστηκε, ποσοστό που ανεβαίνει στο 23.6% αν το αναγάγουμε στο σύνολο των επιχειρήσεων που δήλωσαν πως αναζητούν προσωπικό στην τρέχουσα συγκυρία.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Παρόλα αυτά, 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επιχειρήσεις αντιμετωπίζουν και δυσκολίες στην εύρεση προσωπικού (Πάνω από 7 στις 10!)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Μάλιστα το συγκεκριμένο εύρημα φαίνεται πως είναι καθολικό και δεν επηρεάζεται από το μέγεθος της επιχείρησης.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Ως αιτίες αυτών των δυσκολιών, οι επιχειρήσεις αναγνωρίζουν την απουσία κατάλληλων δεξιοτήτων ή προϋπηρεσίας καθώς και την απουσία ενδιαφέροντος από μεριάς των υποψηφίων.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Αυτά τα αποτελέσματα είναι σε σύμπνοια με τις διεθνείς και εγχώριες έρευνες που αναφέρθηκαν και προηγουμένως στην παρουσίαση.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5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Στις επιχειρήσεις δόθηκε και η δυνατότητα να διατυπώσουν προτάσεις για τη βελτίωση του πλαισίου απασχόλησης. </a:t>
            </a:r>
          </a:p>
          <a:p>
            <a:endParaRPr lang="el-GR" dirty="0"/>
          </a:p>
          <a:p>
            <a:r>
              <a:rPr lang="el-GR" dirty="0"/>
              <a:t>Σχεδόν </a:t>
            </a:r>
            <a:r>
              <a:rPr lang="el-GR" b="1" dirty="0"/>
              <a:t>6 στις 10 </a:t>
            </a:r>
            <a:r>
              <a:rPr lang="el-GR" dirty="0"/>
              <a:t>εκτιμούν ότι χρειάζεται καλύτερη και </a:t>
            </a:r>
            <a:r>
              <a:rPr lang="el-GR" b="1" dirty="0"/>
              <a:t>αποτελεσματικότερη</a:t>
            </a:r>
            <a:r>
              <a:rPr lang="el-GR" dirty="0"/>
              <a:t> </a:t>
            </a:r>
            <a:r>
              <a:rPr lang="el-GR" b="1" dirty="0"/>
              <a:t>σύνδεση</a:t>
            </a:r>
            <a:r>
              <a:rPr lang="el-GR" dirty="0"/>
              <a:t> </a:t>
            </a:r>
            <a:r>
              <a:rPr lang="el-GR" b="1" dirty="0"/>
              <a:t>εκπαιδευτικών φορέων και επιχειρήσεων</a:t>
            </a:r>
            <a:r>
              <a:rPr lang="el-GR" dirty="0"/>
              <a:t>, ενώ συνολικά εκτιμούν πως παρεμβάσεις τόσο </a:t>
            </a:r>
            <a:r>
              <a:rPr lang="el-GR" b="1" dirty="0"/>
              <a:t>στον τομέα της εκπαίδευσης </a:t>
            </a:r>
            <a:r>
              <a:rPr lang="el-GR" b="0" dirty="0"/>
              <a:t>(π.χ. ενίσχυση τεχνικής εκπαίδευσης ανώτερου επιπέδου, αλλαγή πλαισίου πρακτικής άσκησης)</a:t>
            </a:r>
            <a:r>
              <a:rPr lang="el-GR" b="1" dirty="0"/>
              <a:t> </a:t>
            </a:r>
            <a:r>
              <a:rPr lang="el-GR" dirty="0"/>
              <a:t>όσο </a:t>
            </a:r>
            <a:r>
              <a:rPr lang="el-GR" b="1" dirty="0"/>
              <a:t>και οικονομικής φύσεως </a:t>
            </a:r>
            <a:r>
              <a:rPr lang="el-GR" b="0" dirty="0"/>
              <a:t>(π.χ., μείωση εργοδοτικών εισφορών, γρηγορότερη έγκριση χρηματοδότησης)</a:t>
            </a:r>
            <a:r>
              <a:rPr lang="el-GR" b="1" dirty="0"/>
              <a:t> </a:t>
            </a:r>
            <a:r>
              <a:rPr lang="el-GR" dirty="0"/>
              <a:t>αναμένεται να βελτιώσουν το πλαίσιο απασχόλησης.</a:t>
            </a:r>
          </a:p>
          <a:p>
            <a:endParaRPr lang="el-GR" dirty="0"/>
          </a:p>
          <a:p>
            <a:r>
              <a:rPr lang="el-GR" dirty="0"/>
              <a:t>Σημειώνεται ότι ως χώρα-εργασιακό πρότυπο της ΕΕ από την οποία θα πρέπει να υιοθετηθούν πρακτικές, ώστε να βελτιωθεί το πλαίσιο απασχόλησης στις ελληνικές επιχειρήσεις αναδεικνύεται η Γερμανία, που είναι και η τιμώμενη χώρα στη ΔΕΘ.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Σημειώνεται ότι το προηγούμενο εύρημα σχετικά με τις απαραίτητες παρεμβάσεις στο πλαίσιο απασχόλησης εμφανίζει διαφοροποιήσεις αν ιδωθεί από το πρίσμα του μεγέθους των επιχειρήσεων:</a:t>
            </a:r>
          </a:p>
          <a:p>
            <a:endParaRPr lang="el-GR" dirty="0"/>
          </a:p>
          <a:p>
            <a:r>
              <a:rPr lang="el-GR" dirty="0"/>
              <a:t>Ειδικότερα, </a:t>
            </a:r>
            <a:r>
              <a:rPr lang="el-GR" b="1" dirty="0"/>
              <a:t>οι μικρές επιχειρήσεις επιθυμούν κυρίως παρεμβάσεις οικονομικής φύσεως </a:t>
            </a:r>
            <a:r>
              <a:rPr lang="el-GR" dirty="0"/>
              <a:t>(π.χ. μείωση εργοδοτικών εισφορών, γρηγορότερη έγκριση χρηματοδοτήσεων), ενώ </a:t>
            </a:r>
            <a:r>
              <a:rPr lang="el-GR" b="1" dirty="0"/>
              <a:t>οι μεγάλες επιθυμούν παρεμβάσεις στον τομέα της εκπαίδευσης </a:t>
            </a:r>
            <a:r>
              <a:rPr lang="el-GR" dirty="0"/>
              <a:t>(π.χ. ενίσχυση τεχνικής εκπαίδευσης, αποτελεσματική σύνδεση ΑΕΙ με επιχειρήσεις).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3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συλλογή πραγματοποιήθηκε ηλεκτρονικά μέσω σύντομου ερωτηματολογίου μέσω πλατφόρμας και αποσκοπούσε στην </a:t>
            </a:r>
            <a:r>
              <a:rPr lang="el-GR" b="1" dirty="0"/>
              <a:t>ανάδειξη αναγκών και προβλημάτων</a:t>
            </a:r>
            <a:r>
              <a:rPr lang="el-GR" dirty="0"/>
              <a:t> που αντιμετωπίζουν οι ελληνικές επιχειρήσεις σε ανθρώπινο δυναμικό την τρέχουσα περίοδο, καθώς και στη </a:t>
            </a:r>
            <a:r>
              <a:rPr lang="el-GR" b="1" dirty="0"/>
              <a:t>διατύπωση προτάσεων</a:t>
            </a:r>
            <a:r>
              <a:rPr lang="el-GR" dirty="0"/>
              <a:t> για τη βελτίωση του πλαισίου της απασχόλησης.</a:t>
            </a:r>
          </a:p>
          <a:p>
            <a:endParaRPr lang="el-GR" dirty="0"/>
          </a:p>
          <a:p>
            <a:r>
              <a:rPr lang="el-GR" dirty="0"/>
              <a:t>Η έρευνα πραγματοποιήθηκε τον Ιούλιο του 2024 και παρέχει μια σαφή εικόνα των προκλήσεων και των τάσεων στην αγορά εργασίας στις ελληνικές επιχειρήσεις.</a:t>
            </a:r>
          </a:p>
          <a:p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Στατιστική μονάδα της έρευνας ήταν η επιχείρηση.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ό,τι αφορά το προφίλ των συμμετεχόντων, στην έρευνα συνολικά συμμετείχαν 1600 επιχειρήσεις από όλες τις περιφερειακές ενότητες της χώρας και όλους τους κλάδους οικονομικής δραστηριότητας.</a:t>
            </a:r>
          </a:p>
          <a:p>
            <a:endParaRPr lang="el-GR" dirty="0"/>
          </a:p>
          <a:p>
            <a:r>
              <a:rPr lang="el-GR" dirty="0"/>
              <a:t>Περίπου οι μισές επιχειρήσεις της έρευνας ήταν Μικρομεσαίες ως προς το μέγεθος (από 10 έως 249 εργαζόμενοι), ενώ υπήρξε επαρκής εκπροσώπηση όλων των μεγεθών (πολύ μικρές, μεγάλες).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Περνώντας στα ευρήματα της έρευνας, </a:t>
            </a:r>
            <a:r>
              <a:rPr lang="el-GR" b="1" dirty="0"/>
              <a:t>περισσότερες από 6 στις 10 επιχειρήσεις </a:t>
            </a:r>
            <a:r>
              <a:rPr lang="el-GR" dirty="0"/>
              <a:t>δήλωσαν ότι επί του παρόντος </a:t>
            </a:r>
            <a:r>
              <a:rPr lang="el-GR" b="1" dirty="0"/>
              <a:t>βρίσκονται σε διαδικασία αναζήτησης προσωπικού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Από τις επιχειρήσεις που αναζητούν προσωπικό, πάνω από 1 στις 2 αναφέρουν ως </a:t>
            </a:r>
            <a:r>
              <a:rPr lang="el-GR" b="1" dirty="0"/>
              <a:t>κύρια αιτία </a:t>
            </a:r>
            <a:r>
              <a:rPr lang="el-GR" dirty="0"/>
              <a:t>την </a:t>
            </a:r>
            <a:r>
              <a:rPr lang="el-GR" b="1" dirty="0"/>
              <a:t>ανάπτυξη</a:t>
            </a:r>
            <a:r>
              <a:rPr lang="el-GR" dirty="0"/>
              <a:t> της επιχείρησης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Από αυτές, το 33% δηλώνει ότι η εν λόγω </a:t>
            </a:r>
            <a:r>
              <a:rPr lang="el-GR" b="1" dirty="0"/>
              <a:t>ανάπτυξη</a:t>
            </a:r>
            <a:r>
              <a:rPr lang="el-GR" dirty="0"/>
              <a:t> </a:t>
            </a:r>
            <a:r>
              <a:rPr lang="el-GR" b="0" dirty="0"/>
              <a:t>προέρχεται</a:t>
            </a:r>
            <a:r>
              <a:rPr lang="el-GR" b="1" dirty="0"/>
              <a:t> από αύξηση πωλήσεων</a:t>
            </a:r>
            <a:r>
              <a:rPr lang="el-GR" dirty="0"/>
              <a:t>, ενώ το υπόλοιπο 19.4% δήλωσε πως η ανάπτυξη προέρχεται </a:t>
            </a:r>
            <a:r>
              <a:rPr lang="el-GR" b="1" dirty="0"/>
              <a:t>από</a:t>
            </a:r>
            <a:r>
              <a:rPr lang="el-GR" dirty="0"/>
              <a:t> </a:t>
            </a:r>
            <a:r>
              <a:rPr lang="el-GR" b="1" dirty="0"/>
              <a:t>έγκριση χρηματοδότησης</a:t>
            </a:r>
            <a:endParaRPr lang="en-US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Ως δεύτερη αιτία αναζήτησης προσωπικού αναδεικνύεται η </a:t>
            </a:r>
            <a:r>
              <a:rPr lang="el-GR" b="1" dirty="0"/>
              <a:t>αναπλήρωση προσωπικού λόγω αποχωρήσεων</a:t>
            </a:r>
            <a:r>
              <a:rPr lang="el-GR" dirty="0"/>
              <a:t> (~36%).</a:t>
            </a:r>
          </a:p>
          <a:p>
            <a:endParaRPr lang="el-GR" dirty="0"/>
          </a:p>
          <a:p>
            <a:r>
              <a:rPr lang="el-GR" dirty="0"/>
              <a:t>Μάλιστα, μόλις το </a:t>
            </a:r>
            <a:r>
              <a:rPr lang="el-GR" b="1" dirty="0"/>
              <a:t>11,3%</a:t>
            </a:r>
            <a:r>
              <a:rPr lang="el-GR" dirty="0"/>
              <a:t> των επιχειρήσεων δηλώνει ότι </a:t>
            </a:r>
            <a:r>
              <a:rPr lang="el-GR" b="1" dirty="0"/>
              <a:t>αναζητά προσωπικό για την κάλυψη προσωρινών / εποχικών αναγκών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Σημαντικό επίσης το ότι οι επιχειρήσεις που αναζητούν προσωπικό </a:t>
            </a:r>
            <a:r>
              <a:rPr lang="el-GR" b="1" dirty="0"/>
              <a:t>αναζητούν κυρίως </a:t>
            </a:r>
            <a:r>
              <a:rPr lang="el-GR" sz="1200" b="1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ε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</a:t>
            </a: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γγελμ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ατίες υψηλής εξειδίκευσης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(π.χ., επιστήμονες πληροφορικής, οικονομολόγοι).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Η δεύτερη συχνότερα αναζητούμενη κατηγορία ήταν οι 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ανειδίκευτοι εργάτες 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σε ποσοστό περίπου 30%.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Αξίζει να σημειωθεί ότι οι συγκεκριμένες ανάγκες σε ανθρώπινο δυναμικό διαφοροποιούνται ανά περιφέρεια και μέγεθος επιχείρησης.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l-GR" dirty="0"/>
              <a:t>Π.χ., </a:t>
            </a:r>
            <a:r>
              <a:rPr lang="el-GR" b="1" dirty="0"/>
              <a:t>σε Κεντρική Ελλάδα, νησιά Αιγαίου και Κρήτη</a:t>
            </a:r>
            <a:r>
              <a:rPr lang="el-GR" dirty="0"/>
              <a:t>, </a:t>
            </a:r>
            <a:r>
              <a:rPr lang="el-GR" b="1" dirty="0"/>
              <a:t>οι παραπάνω ανάγκες αντιστρέφονται</a:t>
            </a:r>
            <a:r>
              <a:rPr lang="el-GR" dirty="0"/>
              <a:t>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Σχετικά με τα χαρακτηριστικά του προσωπικού που </a:t>
            </a:r>
            <a:r>
              <a:rPr lang="el-GR" sz="1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αναζητούν οι επιχειρήσεις, </a:t>
            </a:r>
            <a:r>
              <a:rPr lang="el-GR" sz="1000" b="1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 στις 4 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προσφέρουν θέσεις εργασίας 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τόσο σε άνδρες όσο και  σε γυναίκες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ενώ αναζητούν προσωπικό 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κυρίως με μικρή προϋπηρεσία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 έως 5 έτη) και 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προσφέρουν μισθό έως 1.500€.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Η πλειονότητα των επιχειρήσεων </a:t>
            </a:r>
            <a:r>
              <a:rPr lang="el-GR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αναζητεί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προσωπικό με </a:t>
            </a:r>
            <a:r>
              <a:rPr lang="el-GR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κάποια μορφή πιστοποιημένων γνώσεων</a:t>
            </a:r>
            <a:r>
              <a:rPr lang="el-G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55C2-80EA-4B9D-8751-659DCF2C1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3E7A-EB5E-5F16-FEC5-4E765CCC1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8A307-513A-8323-5656-01D616C4C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B847-99D5-50F9-52D6-B3C095EF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641C9-BDDC-701E-DC7A-7F8A05EA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0596-09B1-0EE7-2423-172198EE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1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149D-8650-8CEB-F2A4-0E0A3628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C7313-54C5-FC2D-D94A-17172A45E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84B7C-17CC-6B7E-38CC-10BAFE65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07E3-4B28-3214-3471-7EFC4F38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BA5A0-48EB-BDA1-C33A-96EEE050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AD249-26AC-A7BC-D847-211E86E74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6C68C-50CC-6157-F372-3B6661D1A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094CC-31BC-E2AE-F0A5-01C02067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128F-04B2-D174-6D26-297C16F4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623A-BD0A-9EC3-59FF-352AB0C3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525D-BB8D-91B7-244A-A46DA970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D77B-38BF-990B-8B61-D22DF35C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67C4-4F83-1BBB-3017-D94F3FA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BA8AE-D324-2916-8143-A272F114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0569C-5CD3-573F-B9C3-2FC9387B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B160-E2E6-5FE6-97E0-DFB2433F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3BCDE-9EA6-13B0-64CD-0EBD8ED6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EF68-2D0B-B0B8-666B-7D82E5E6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8C29E-8BB6-B9DD-D49B-2E5830DA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5AFC1-7699-47A1-5966-0B7228A8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ABFC-003B-CD95-E0C5-C4283439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D811-14D4-E91A-67A9-38317FF0E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796D5-5250-2D05-2E72-954FEA912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C422-BBCA-C926-5B9F-234FFA0F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55418-9F9D-48E6-229E-65481D8C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9BBBF-E989-7A07-1D88-99AD9539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E02A-6C57-B0AA-F349-FE224D9D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007EE-CD21-5C30-3016-6C7E6A33E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87D60-D2F2-21A0-339A-7BF5755A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CF261-9E3C-D817-C5F0-D62E6AA0E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6E1CB-313E-EDD0-5264-E671161C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7B657-1E31-042B-1476-E8C7EC23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F0D73-F669-CCCD-4DD0-C8A74BBF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0DAE6-DE4E-1E3D-11DF-A7E6D4FC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C539-DF22-5DC6-915D-D915F6CD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E5F09-206E-532B-3760-87FC829A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449A5-F5CE-2620-1F31-A9A3B3FF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96F44-0E96-F9B5-3E07-2CF66C83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C4887-BC78-AADC-B766-082980C2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013AB-6A30-B405-2DC3-07D2F994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F66DB-28AB-3B46-BEEA-ED4791E9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30A6-4781-FF62-3243-F9591E42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1FAD-4C8E-98BC-A3CA-A4F4132B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8D117-3711-1F63-5A68-8D1ED158F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B8427-72E7-F62D-BB01-A9457DB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63705-E805-32B7-4222-573422CF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69487-B3B3-DE7C-1A0D-40FC308D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F5A5-6498-2789-672C-FEF27FD5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D974B-46CA-8021-C5AF-29477DAC4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6D19D-4555-FAAB-0BD6-F9394675B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B0B8D-90A9-D3B2-8BF9-A0C940EC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95D44-4035-416D-9DBB-8E1851F8FFE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C16F2-00B4-C7F6-DBC8-6F5851D8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06170-C992-8630-437C-D72C8D1D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47930-BF9A-47E8-B193-1400FD01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8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5C286-5CA7-FA65-A08C-4F97234F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280C-A832-4DF6-1956-1B6B0307A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88" y="6344290"/>
            <a:ext cx="8650224" cy="3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t.gr/el/survey-ekt-seve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pp.powerbi.com/view?r=eyJrIjoiMzc3ZTZmYWYtYzg3Yi00MzBlLTk1NjUtODI0ZmY4ZDc0ZWQ0IiwidCI6IjU4OTJhYWZmLTBhYTUtNGQ5YS1iNzUxLTU0NzEzZTFkMDUzYSIsImMiOjl9&amp;pageName=4a54953e5b4270852cbb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3" y="-52486"/>
            <a:ext cx="12371306" cy="6910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4664" y="4309241"/>
            <a:ext cx="64638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err="1">
                <a:solidFill>
                  <a:srgbClr val="004F84"/>
                </a:solidFill>
              </a:rPr>
              <a:t>Δρ</a:t>
            </a:r>
            <a:r>
              <a:rPr lang="en-US" b="1" dirty="0">
                <a:solidFill>
                  <a:srgbClr val="004F84"/>
                </a:solidFill>
              </a:rPr>
              <a:t>.</a:t>
            </a:r>
            <a:r>
              <a:rPr lang="el-GR" b="1" dirty="0">
                <a:solidFill>
                  <a:srgbClr val="004F84"/>
                </a:solidFill>
              </a:rPr>
              <a:t> Κυριάκος Τολιάς </a:t>
            </a:r>
            <a:endParaRPr lang="en-US" b="1" dirty="0">
              <a:solidFill>
                <a:srgbClr val="004F84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500" dirty="0">
                <a:solidFill>
                  <a:srgbClr val="004F84"/>
                </a:solidFill>
              </a:rPr>
              <a:t>Διευθυντής Εθνικού Κέντρου Τεκμηρίωσης </a:t>
            </a:r>
            <a:r>
              <a:rPr lang="en-US" sz="1500" dirty="0">
                <a:solidFill>
                  <a:srgbClr val="004F84"/>
                </a:solidFill>
              </a:rPr>
              <a:t>&amp;</a:t>
            </a:r>
            <a:r>
              <a:rPr lang="el-GR" sz="1500" dirty="0">
                <a:solidFill>
                  <a:srgbClr val="004F84"/>
                </a:solidFill>
              </a:rPr>
              <a:t> Ηλεκτρονικού Περιεχομένου</a:t>
            </a:r>
            <a:endParaRPr lang="en-US" sz="1500" dirty="0">
              <a:solidFill>
                <a:srgbClr val="004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2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3096" y="717622"/>
            <a:ext cx="64042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Χαρακτηριστικά προσφερόμενων θέσεων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11172" y="3111349"/>
            <a:ext cx="3440939" cy="13956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επιχειρήσεις αναζητούν εξίσου προσωπικό για καθιστική εργασία ή/και ορθοστασία.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4741" y="3111349"/>
            <a:ext cx="3440939" cy="20624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Περισσότερες από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6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στις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10 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επιχειρήσεις αναζητούν προσωπικό για εργασία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αποκλειστικά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σε εσωτερικό χώρο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ενώ μόλις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στις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10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αποκλειστικά σε εξωτερικό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96" y="2784228"/>
            <a:ext cx="1302352" cy="1024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12" y="2734829"/>
            <a:ext cx="1044144" cy="11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3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13232"/>
            <a:ext cx="9256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Αποτελέσματα σε συμφωνία με ΕΕ και ΚΕΕΕ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7146D-5FD4-3649-3574-6CB15BD57672}"/>
              </a:ext>
            </a:extLst>
          </p:cNvPr>
          <p:cNvSpPr txBox="1"/>
          <p:nvPr/>
        </p:nvSpPr>
        <p:spPr>
          <a:xfrm>
            <a:off x="7771437" y="2222508"/>
            <a:ext cx="3945855" cy="2431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Αποτελέσματα σε συμφωνία με </a:t>
            </a:r>
            <a:br>
              <a:rPr lang="en-US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την πρόσφατη σχετική έκθεση </a:t>
            </a:r>
            <a:br>
              <a:rPr lang="en-US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του </a:t>
            </a:r>
            <a:r>
              <a:rPr lang="en-US" sz="2800" b="1" baseline="30000" dirty="0" err="1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Cedefop</a:t>
            </a:r>
            <a:r>
              <a:rPr lang="en-US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(2024)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καθώς και </a:t>
            </a:r>
            <a:br>
              <a:rPr lang="en-US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τη σχετική πανελλαδική έρευνα </a:t>
            </a:r>
            <a:br>
              <a:rPr lang="en-US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του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ΚΕΕΕ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για την περίοδο Φεβρουαρίου - Μάϊου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ACB903-810C-0DD8-7CFE-2C44B1F6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92" y="2019735"/>
            <a:ext cx="3633848" cy="271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123ED6-E5A1-4055-3BA6-AA13977E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" y="1845009"/>
            <a:ext cx="2303654" cy="316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9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2" y="713232"/>
            <a:ext cx="90930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Είδος αγγελιών στις μεγαλύτερες πλατφόρμες αναζήτησης και προσφοράς εργασίας</a:t>
            </a:r>
            <a:endParaRPr lang="el-GR" sz="3400" dirty="0">
              <a:solidFill>
                <a:srgbClr val="FF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30925" y="4627387"/>
            <a:ext cx="10187676" cy="152721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Γεωγραφική κατανομή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: Πλειονότητα των θέσεων αφορά την Αττική και τη Θεσσαλονίκη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Ενδεικτικοί κλάδοι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: Υπηρεσίες, Λιανικό Εμπόριο, Βιομηχανία, Φαρμακευτικά και κλάδος Υγείας, Τουριστικές Υπηρεσίες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Η πλειονότητα των θέσεων αφορά θέσεις </a:t>
            </a: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υψηλής εξειδίκευσης και μικρής προϋπηρεσίας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B68C9-6D72-579B-D66E-59E0939BE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52" r="12457" b="30996"/>
          <a:stretch/>
        </p:blipFill>
        <p:spPr>
          <a:xfrm>
            <a:off x="1247051" y="2287599"/>
            <a:ext cx="2293069" cy="75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1D9167-4BB2-32B5-0433-2AF7A28D8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5" r="157" b="25520"/>
          <a:stretch/>
        </p:blipFill>
        <p:spPr>
          <a:xfrm>
            <a:off x="4887370" y="2074844"/>
            <a:ext cx="2139756" cy="111988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324140" y="2028523"/>
            <a:ext cx="0" cy="1637914"/>
          </a:xfrm>
          <a:prstGeom prst="line">
            <a:avLst/>
          </a:prstGeom>
          <a:ln w="28575">
            <a:solidFill>
              <a:srgbClr val="D6C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80289" y="2028523"/>
            <a:ext cx="0" cy="1637914"/>
          </a:xfrm>
          <a:prstGeom prst="line">
            <a:avLst/>
          </a:prstGeom>
          <a:ln w="28575">
            <a:solidFill>
              <a:srgbClr val="D6C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kariera.gr: Οι 10 πιο ελκυστικές εταιρείες λιανικής στην Ελλάδα - hrpro.gr  | HR Professional">
            <a:extLst>
              <a:ext uri="{FF2B5EF4-FFF2-40B4-BE49-F238E27FC236}">
                <a16:creationId xmlns:a16="http://schemas.microsoft.com/office/drawing/2014/main" id="{1CE8761B-9049-70BF-4E5B-28DD6BB57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b="23518"/>
          <a:stretch/>
        </p:blipFill>
        <p:spPr bwMode="auto">
          <a:xfrm>
            <a:off x="8090077" y="2287599"/>
            <a:ext cx="2550946" cy="7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9C8EF3-AF96-15C5-C9C2-704AC087BFDB}"/>
              </a:ext>
            </a:extLst>
          </p:cNvPr>
          <p:cNvSpPr txBox="1"/>
          <p:nvPr/>
        </p:nvSpPr>
        <p:spPr>
          <a:xfrm>
            <a:off x="4369996" y="3177246"/>
            <a:ext cx="326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~ 500.000 υποψήφιοι αναζητούν εργασία κάθε μήνα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36AE015-1879-D83D-A8DE-1758368FFCC4}"/>
              </a:ext>
            </a:extLst>
          </p:cNvPr>
          <p:cNvSpPr/>
          <p:nvPr/>
        </p:nvSpPr>
        <p:spPr>
          <a:xfrm rot="16200000">
            <a:off x="5865461" y="437989"/>
            <a:ext cx="512064" cy="74558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3096" y="713232"/>
            <a:ext cx="57695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Κίνητρα </a:t>
            </a:r>
            <a:b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προσέλκυσης προσωπικού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4990" y="3663884"/>
            <a:ext cx="4103936" cy="20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των επιχειρήσεων αναφέρουν </a:t>
            </a:r>
            <a:b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την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απόκτηση εμπειρίας και </a:t>
            </a:r>
            <a:b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</a:b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το χτίσιμο του βιογραφικού </a:t>
            </a: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ως </a:t>
            </a:r>
            <a:b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το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βασικότερο προσφερόμενο κίνητρο </a:t>
            </a: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για να γίνουν ελκυστικές στην προσέλκυση προσωπικού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778" y="2569608"/>
            <a:ext cx="3254934" cy="143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</a:t>
            </a:r>
            <a:r>
              <a:rPr lang="el-GR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2.0</a:t>
            </a:r>
            <a:r>
              <a:rPr lang="en-US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34" y="2398789"/>
            <a:ext cx="592548" cy="3032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4370" y="3191089"/>
            <a:ext cx="3440939" cy="12208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44.5%</a:t>
            </a:r>
            <a:endParaRPr lang="el-GR" sz="4400" b="1" baseline="30000" dirty="0">
              <a:solidFill>
                <a:srgbClr val="004F84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επιχειρήσεων θεωρεί τις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αυξημένες απολαβές 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ως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το επόμενο πιο βασικό κίνητρο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59" y="2266877"/>
            <a:ext cx="1134465" cy="1118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13" y="2922148"/>
            <a:ext cx="756791" cy="5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7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B6C239-8409-A6D4-9F03-CFBD8A24F1B5}"/>
              </a:ext>
            </a:extLst>
          </p:cNvPr>
          <p:cNvSpPr/>
          <p:nvPr/>
        </p:nvSpPr>
        <p:spPr>
          <a:xfrm>
            <a:off x="9482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7867" y="717622"/>
            <a:ext cx="41970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Εκπαίδευση προσωπικού…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216" y="3380464"/>
            <a:ext cx="31045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</a:rPr>
              <a:t>των επιχειρήσεων προσφέρουν εκπαίδευση στους εργαζόμενους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9216" y="2316007"/>
            <a:ext cx="2771036" cy="143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l-GR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75.9</a:t>
            </a:r>
            <a:r>
              <a:rPr lang="en-US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A0488-74CE-7FC0-817D-F47998997C72}"/>
              </a:ext>
            </a:extLst>
          </p:cNvPr>
          <p:cNvSpPr txBox="1"/>
          <p:nvPr/>
        </p:nvSpPr>
        <p:spPr>
          <a:xfrm>
            <a:off x="8106832" y="2560009"/>
            <a:ext cx="3440939" cy="50270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l-GR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93.3%</a:t>
            </a:r>
          </a:p>
          <a:p>
            <a:pPr>
              <a:lnSpc>
                <a:spcPts val="14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μεγάλων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επιχειρήσεων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1ED40-03A7-DCBB-3794-D04572FE5C8B}"/>
              </a:ext>
            </a:extLst>
          </p:cNvPr>
          <p:cNvSpPr txBox="1"/>
          <p:nvPr/>
        </p:nvSpPr>
        <p:spPr>
          <a:xfrm>
            <a:off x="8106832" y="4982220"/>
            <a:ext cx="344093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66.5%</a:t>
            </a:r>
          </a:p>
          <a:p>
            <a:pPr>
              <a:lnSpc>
                <a:spcPts val="14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πολύ μικρών 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επιχειρήσεων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B325A7-7477-CAF6-9D20-25D1571BEC6E}"/>
              </a:ext>
            </a:extLst>
          </p:cNvPr>
          <p:cNvSpPr txBox="1"/>
          <p:nvPr/>
        </p:nvSpPr>
        <p:spPr>
          <a:xfrm>
            <a:off x="6457671" y="717622"/>
            <a:ext cx="49155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…ανάλογα με το μέγεθος της επιχείρησης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503A5E-F34F-AF76-B230-B88E47683218}"/>
              </a:ext>
            </a:extLst>
          </p:cNvPr>
          <p:cNvSpPr txBox="1"/>
          <p:nvPr/>
        </p:nvSpPr>
        <p:spPr>
          <a:xfrm>
            <a:off x="8106832" y="3751919"/>
            <a:ext cx="344093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81.3%</a:t>
            </a:r>
          </a:p>
          <a:p>
            <a:pPr>
              <a:lnSpc>
                <a:spcPts val="14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</a:t>
            </a:r>
            <a:r>
              <a:rPr lang="el-GR" sz="2400" b="1" baseline="30000" dirty="0" err="1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ΜμΕ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επιχειρήσεων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75" y="2316007"/>
            <a:ext cx="592548" cy="3032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66" y="2424632"/>
            <a:ext cx="1154386" cy="1173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15" y="2199514"/>
            <a:ext cx="638430" cy="755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5"/>
          <a:stretch/>
        </p:blipFill>
        <p:spPr>
          <a:xfrm>
            <a:off x="7680956" y="4649476"/>
            <a:ext cx="305389" cy="38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80" y="3431137"/>
            <a:ext cx="568552" cy="5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02CA36B-CBA6-0E3D-3970-E0635C588E4C}"/>
              </a:ext>
            </a:extLst>
          </p:cNvPr>
          <p:cNvSpPr txBox="1"/>
          <p:nvPr/>
        </p:nvSpPr>
        <p:spPr>
          <a:xfrm>
            <a:off x="7774243" y="3081545"/>
            <a:ext cx="403739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</a:rPr>
              <a:t>Οι πολύ μικρές επιχειρήσεις </a:t>
            </a:r>
            <a:r>
              <a:rPr lang="el-GR" sz="2800" b="1" baseline="30000" dirty="0">
                <a:solidFill>
                  <a:srgbClr val="004F84"/>
                </a:solidFill>
              </a:rPr>
              <a:t>προσφέρουν κυρίως </a:t>
            </a:r>
            <a:br>
              <a:rPr lang="en-US" sz="2800" b="1" baseline="30000" dirty="0">
                <a:solidFill>
                  <a:srgbClr val="004F84"/>
                </a:solidFill>
              </a:rPr>
            </a:br>
            <a:r>
              <a:rPr lang="el-GR" sz="2800" b="1" baseline="30000" dirty="0">
                <a:solidFill>
                  <a:srgbClr val="004F84"/>
                </a:solidFill>
              </a:rPr>
              <a:t>εμπειρική  εκπαίδευση</a:t>
            </a:r>
            <a:r>
              <a:rPr lang="el-GR" sz="2800" baseline="30000" dirty="0">
                <a:solidFill>
                  <a:srgbClr val="004F84"/>
                </a:solidFill>
              </a:rPr>
              <a:t> από </a:t>
            </a:r>
            <a:br>
              <a:rPr lang="en-US" sz="2800" baseline="30000" dirty="0">
                <a:solidFill>
                  <a:srgbClr val="004F84"/>
                </a:solidFill>
              </a:rPr>
            </a:br>
            <a:r>
              <a:rPr lang="el-GR" sz="2800" baseline="30000" dirty="0">
                <a:solidFill>
                  <a:srgbClr val="004F84"/>
                </a:solidFill>
              </a:rPr>
              <a:t>το </a:t>
            </a:r>
            <a:r>
              <a:rPr lang="el-GR" sz="2800" b="1" baseline="30000" dirty="0">
                <a:solidFill>
                  <a:srgbClr val="004F84"/>
                </a:solidFill>
              </a:rPr>
              <a:t>υφιστάμενο προσωπικό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6C239-8409-A6D4-9F03-CFBD8A24F1B5}"/>
              </a:ext>
            </a:extLst>
          </p:cNvPr>
          <p:cNvSpPr/>
          <p:nvPr/>
        </p:nvSpPr>
        <p:spPr>
          <a:xfrm>
            <a:off x="9482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4043" y="717622"/>
            <a:ext cx="78077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Το είδος εκπαίδευσης αλλάζει ανάλογα με το μέγεθος της επιχείρησης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3337" y="3081545"/>
            <a:ext cx="40373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</a:rPr>
              <a:t>Οι μεγάλες επιχειρήσεις </a:t>
            </a:r>
            <a:r>
              <a:rPr lang="el-GR" sz="2800" b="1" baseline="30000" dirty="0">
                <a:solidFill>
                  <a:srgbClr val="004F84"/>
                </a:solidFill>
              </a:rPr>
              <a:t>προσφέρουν ποικίλες μορφές εκπαίδευσης</a:t>
            </a:r>
            <a:r>
              <a:rPr lang="el-GR" sz="2800" baseline="30000" dirty="0">
                <a:solidFill>
                  <a:srgbClr val="004F84"/>
                </a:solidFill>
              </a:rPr>
              <a:t> τόσο από </a:t>
            </a:r>
            <a:r>
              <a:rPr lang="el-GR" sz="2800" b="1" baseline="30000" dirty="0">
                <a:solidFill>
                  <a:srgbClr val="004F84"/>
                </a:solidFill>
              </a:rPr>
              <a:t>υφιστάμενα στελέχη </a:t>
            </a:r>
            <a:r>
              <a:rPr lang="el-GR" sz="2800" baseline="30000" dirty="0">
                <a:solidFill>
                  <a:srgbClr val="004F84"/>
                </a:solidFill>
              </a:rPr>
              <a:t>όσο και </a:t>
            </a:r>
            <a:br>
              <a:rPr lang="en-US" sz="2800" baseline="30000" dirty="0">
                <a:solidFill>
                  <a:srgbClr val="004F84"/>
                </a:solidFill>
              </a:rPr>
            </a:br>
            <a:r>
              <a:rPr lang="el-GR" sz="2800" baseline="30000" dirty="0">
                <a:solidFill>
                  <a:srgbClr val="004F84"/>
                </a:solidFill>
              </a:rPr>
              <a:t>με την </a:t>
            </a:r>
            <a:r>
              <a:rPr lang="el-GR" sz="2800" b="1" baseline="30000" dirty="0">
                <a:solidFill>
                  <a:srgbClr val="004F84"/>
                </a:solidFill>
              </a:rPr>
              <a:t>αξιοποίηση εξωτερικών συνεργατών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6" y="2727396"/>
            <a:ext cx="883571" cy="883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5" y="2744652"/>
            <a:ext cx="713112" cy="70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6" y="3731708"/>
            <a:ext cx="713112" cy="7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08569"/>
            <a:ext cx="43613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Πρόσληψη επαναπατρισθέντων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5651" y="4030111"/>
            <a:ext cx="46988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των επιχειρήσεων της έρευνας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έχει προσλάβει </a:t>
            </a: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κατά την τελευταία τριετία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άτομο που επαναπατρίστηκε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9943" y="2572519"/>
            <a:ext cx="2771036" cy="143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l-GR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14.9</a:t>
            </a:r>
            <a:r>
              <a:rPr lang="en-US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1340" y="4037719"/>
            <a:ext cx="3404404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23.6%</a:t>
            </a:r>
            <a:r>
              <a:rPr lang="en-US" sz="2400" b="1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επιχειρήσεων που αναζητούν προσωπικό, έχει προσλάβει κατά την τελευταία τριετία άτομο που επαναπατρίστηκε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19955" y="1014984"/>
            <a:ext cx="81188" cy="4983480"/>
          </a:xfrm>
          <a:prstGeom prst="rect">
            <a:avLst/>
          </a:prstGeom>
          <a:solidFill>
            <a:srgbClr val="53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054347" y="4004814"/>
            <a:ext cx="266993" cy="231127"/>
          </a:xfrm>
          <a:prstGeom prst="star5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30491" y="4878583"/>
            <a:ext cx="5703981" cy="2091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27" y="2342820"/>
            <a:ext cx="1964078" cy="11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17622"/>
            <a:ext cx="40608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Δυσκολίες εύρεσης προσωπικού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004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4043" y="3598631"/>
            <a:ext cx="4037394" cy="140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των επιχειρήσεων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αντιμετωπίζουν δυσκολία στην εύρεση προσωπικού</a:t>
            </a: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, εύρημα που δεν επηρεάζεται από </a:t>
            </a:r>
            <a:br>
              <a:rPr lang="en-US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το μέγεθος της επιχείρησης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3826" y="2274683"/>
            <a:ext cx="2771036" cy="143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l-GR" sz="10000" baseline="30000" dirty="0">
                <a:solidFill>
                  <a:srgbClr val="29ABE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76.7</a:t>
            </a:r>
            <a:r>
              <a:rPr lang="en-US" sz="10000" baseline="30000" dirty="0">
                <a:solidFill>
                  <a:srgbClr val="29ABE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8923" y="3598631"/>
            <a:ext cx="4097909" cy="15029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Κύριοι παράγοντες δυσκολίας εύρεσης προσωπικού είναι η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απουσία κατάλληλων δεξιοτήτων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ή προϋπηρεσίας και η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απουσία ενδιαφέροντος από μεριάς των υποψηφίων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19955" y="1014984"/>
            <a:ext cx="81188" cy="498348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D867D-A810-ABF7-E01C-BF6E0D9BC16B}"/>
              </a:ext>
            </a:extLst>
          </p:cNvPr>
          <p:cNvSpPr txBox="1"/>
          <p:nvPr/>
        </p:nvSpPr>
        <p:spPr>
          <a:xfrm>
            <a:off x="7003855" y="717622"/>
            <a:ext cx="45827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Αιτίες δυσκολιών εύρεσης προσωπικού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20" y="2274683"/>
            <a:ext cx="1115665" cy="1115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2695" y="2100388"/>
            <a:ext cx="63105" cy="3742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23" y="2267142"/>
            <a:ext cx="1386186" cy="1114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8D0781-2DAF-624E-92F8-D0CE69090180}"/>
              </a:ext>
            </a:extLst>
          </p:cNvPr>
          <p:cNvSpPr txBox="1"/>
          <p:nvPr/>
        </p:nvSpPr>
        <p:spPr>
          <a:xfrm>
            <a:off x="1346565" y="5942658"/>
            <a:ext cx="9622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Αποτελέσματα σε συμφωνία με την πρόσφατη σχετική έκθεση της ΕΕ (</a:t>
            </a:r>
            <a:r>
              <a:rPr lang="en-US" baseline="30000" dirty="0" err="1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Cedefop</a:t>
            </a:r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</a:t>
            </a:r>
            <a:r>
              <a:rPr lang="en-US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2024)</a:t>
            </a:r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:</a:t>
            </a:r>
            <a:r>
              <a:rPr lang="en-US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Untangling </a:t>
            </a:r>
            <a:r>
              <a:rPr lang="en-US" baseline="30000" dirty="0" err="1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labour</a:t>
            </a:r>
            <a:r>
              <a:rPr lang="en-US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shortages in Europe: unmet skill</a:t>
            </a:r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n-US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demand or bad jobs?</a:t>
            </a:r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καθώς και τη σχετική πανελλαδική έρευνα του ΚΕΕΕ για την περίοδο Φεβρουαρίου - Μάϊου 2024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58FFA9B-4712-5FB5-822A-6CFC11AD4D2E}"/>
              </a:ext>
            </a:extLst>
          </p:cNvPr>
          <p:cNvSpPr/>
          <p:nvPr/>
        </p:nvSpPr>
        <p:spPr>
          <a:xfrm>
            <a:off x="1290308" y="5874269"/>
            <a:ext cx="204782" cy="212178"/>
          </a:xfrm>
          <a:prstGeom prst="star5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3096" y="717622"/>
            <a:ext cx="48754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Προτάσεις βελτίωσης πλαισίου απασχόλησης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8577" y="3569318"/>
            <a:ext cx="3854196" cy="17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των επιχειρήσεων εκτιμούν </a:t>
            </a:r>
            <a:br>
              <a:rPr lang="en-US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ότι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χρειάζεται καλύτερη και αποτελεσματικότερη σύνδεση εκπαιδευτικών φορέων και επιχειρήσεων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4974" y="2461224"/>
            <a:ext cx="2677799" cy="143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</a:t>
            </a:r>
            <a:r>
              <a:rPr lang="el-GR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6.7</a:t>
            </a:r>
            <a:r>
              <a:rPr lang="en-US" sz="10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00" y="2461224"/>
            <a:ext cx="592548" cy="3032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4369" y="2494946"/>
            <a:ext cx="3440939" cy="148656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επιχειρήσεις εκτιμούν ότι παρεμβάσεις τόσο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στον τομέα της εκπαίδευσης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όσο και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οικονομικής φύσεως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αναμένεται να βελτιώσουν το πλαίσιο απασχόλησης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A2FF0-A91D-BD90-4C4A-A571CBDFF079}"/>
              </a:ext>
            </a:extLst>
          </p:cNvPr>
          <p:cNvSpPr txBox="1"/>
          <p:nvPr/>
        </p:nvSpPr>
        <p:spPr>
          <a:xfrm>
            <a:off x="8165192" y="4342831"/>
            <a:ext cx="3795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baseline="30000" dirty="0">
                <a:solidFill>
                  <a:srgbClr val="004F84"/>
                </a:solidFill>
              </a:rPr>
              <a:t>Γερμανία</a:t>
            </a:r>
            <a:r>
              <a:rPr lang="el-GR" sz="2400" baseline="30000" dirty="0">
                <a:solidFill>
                  <a:srgbClr val="004F84"/>
                </a:solidFill>
              </a:rPr>
              <a:t>, η χώρα</a:t>
            </a:r>
            <a:r>
              <a:rPr lang="en-US" sz="2400" baseline="30000" dirty="0">
                <a:solidFill>
                  <a:srgbClr val="004F84"/>
                </a:solidFill>
              </a:rPr>
              <a:t> </a:t>
            </a:r>
            <a:r>
              <a:rPr lang="el-GR" sz="2400" baseline="30000" dirty="0">
                <a:solidFill>
                  <a:srgbClr val="004F84"/>
                </a:solidFill>
              </a:rPr>
              <a:t>- εργασιακό πρότυπο της ΕΕ από την οποία θα πρέπει να υιοθετηθούν πρακτικές, ώστε να βελτιωθεί το πλαίσιο απασχόλησης </a:t>
            </a:r>
            <a:br>
              <a:rPr lang="en-US" sz="2400" baseline="30000" dirty="0">
                <a:solidFill>
                  <a:srgbClr val="004F84"/>
                </a:solidFill>
              </a:rPr>
            </a:br>
            <a:r>
              <a:rPr lang="el-GR" sz="2400" baseline="30000" dirty="0">
                <a:solidFill>
                  <a:srgbClr val="004F84"/>
                </a:solidFill>
              </a:rPr>
              <a:t>στις ελληνικές επιχειρήσεις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10" y="4342831"/>
            <a:ext cx="875145" cy="8593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6" y="2461224"/>
            <a:ext cx="1370755" cy="8450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83" y="2494946"/>
            <a:ext cx="1330563" cy="5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95646-33BE-2A8D-9E8B-735AD1AAC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72" r="4016"/>
          <a:stretch/>
        </p:blipFill>
        <p:spPr>
          <a:xfrm>
            <a:off x="1070125" y="1996647"/>
            <a:ext cx="10051750" cy="2864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095" y="717622"/>
            <a:ext cx="85243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Προτάσεις βελτίωσης: </a:t>
            </a:r>
          </a:p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Διαφοροποιήσεις ανά μέγεθος επιχείρησης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B5B21-1F71-D021-19E2-112AAC2986AD}"/>
              </a:ext>
            </a:extLst>
          </p:cNvPr>
          <p:cNvSpPr txBox="1"/>
          <p:nvPr/>
        </p:nvSpPr>
        <p:spPr>
          <a:xfrm>
            <a:off x="853637" y="5103704"/>
            <a:ext cx="10901281" cy="10595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l-GR" sz="2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</a:t>
            </a:r>
            <a:r>
              <a:rPr lang="el-GR" sz="26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μικρές επιχειρήσεις επιθυμούν κυρίως παρεμβάσεις οικονομικής φύσεως </a:t>
            </a:r>
            <a:r>
              <a:rPr lang="el-GR" sz="2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(π.χ. μείωση εργοδοτικών εισφορών, γρηγορότερη έγκριση χρηματοδοτήσεων), ενώ </a:t>
            </a:r>
            <a:r>
              <a:rPr lang="el-GR" sz="26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μεγάλες επιθυμούν παρεμβάσεις στον τομέα της εκπαίδευσης</a:t>
            </a:r>
            <a:r>
              <a:rPr lang="el-GR" sz="2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(π.χ. ενίσχυση τεχνικής εκπαίδευσης, αποτελεσματική σύνδεση ΑΕΙ με επιχειρήσεις)</a:t>
            </a:r>
          </a:p>
        </p:txBody>
      </p:sp>
    </p:spTree>
    <p:extLst>
      <p:ext uri="{BB962C8B-B14F-4D97-AF65-F5344CB8AC3E}">
        <p14:creationId xmlns:p14="http://schemas.microsoft.com/office/powerpoint/2010/main" val="87940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75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98" y="1973542"/>
            <a:ext cx="1974664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8740" y="841248"/>
            <a:ext cx="448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B0F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Ταυτότητα έρευνας</a:t>
            </a:r>
            <a:endParaRPr lang="en-US" sz="3600" dirty="0">
              <a:solidFill>
                <a:srgbClr val="00B0F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8192" y="2395727"/>
            <a:ext cx="4297680" cy="82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Συμμετοχή επιχειρήσεων από όλες τις περιφερειακές ενότητες της χώρας.</a:t>
            </a: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14854D5F-9DA5-3DE1-E2B8-98AF2C4B191F}"/>
              </a:ext>
            </a:extLst>
          </p:cNvPr>
          <p:cNvSpPr txBox="1"/>
          <p:nvPr/>
        </p:nvSpPr>
        <p:spPr>
          <a:xfrm>
            <a:off x="6204643" y="3633457"/>
            <a:ext cx="4201230" cy="38023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el-GR" sz="28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Περίοδος διεξαγωγής</a:t>
            </a:r>
            <a:r>
              <a:rPr lang="el-GR" sz="28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: Ιούλιος 2024</a:t>
            </a:r>
            <a:endParaRPr sz="2800" baseline="30000" dirty="0">
              <a:solidFill>
                <a:srgbClr val="004F84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4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0744" y="5961888"/>
            <a:ext cx="932688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325880"/>
            <a:ext cx="100584" cy="4115945"/>
          </a:xfrm>
          <a:prstGeom prst="rect">
            <a:avLst/>
          </a:prstGeom>
          <a:solidFill>
            <a:srgbClr val="B5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01248" y="1135379"/>
            <a:ext cx="100584" cy="4115945"/>
          </a:xfrm>
          <a:prstGeom prst="rect">
            <a:avLst/>
          </a:prstGeom>
          <a:solidFill>
            <a:srgbClr val="B5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6D60D-C301-114F-4806-CF402B926C25}"/>
              </a:ext>
            </a:extLst>
          </p:cNvPr>
          <p:cNvSpPr txBox="1"/>
          <p:nvPr/>
        </p:nvSpPr>
        <p:spPr>
          <a:xfrm>
            <a:off x="766828" y="367240"/>
            <a:ext cx="105451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Μετατρέπουμε τα δεδομένα σε γνώση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68" y="1186572"/>
            <a:ext cx="3109581" cy="364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97" y="1855785"/>
            <a:ext cx="3118020" cy="375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r="15882"/>
          <a:stretch/>
        </p:blipFill>
        <p:spPr>
          <a:xfrm>
            <a:off x="6096000" y="2501099"/>
            <a:ext cx="4006214" cy="311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9" y="5810213"/>
            <a:ext cx="3358903" cy="484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94" y="5806001"/>
            <a:ext cx="3440061" cy="493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7" y="1206583"/>
            <a:ext cx="4638693" cy="440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5879690" y="1122891"/>
            <a:ext cx="9832" cy="4538704"/>
          </a:xfrm>
          <a:prstGeom prst="line">
            <a:avLst/>
          </a:prstGeom>
          <a:ln>
            <a:solidFill>
              <a:srgbClr val="D6C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A7ABB59-8BC6-E24F-ECF4-1B9AEEE43A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33"/>
          <a:stretch/>
        </p:blipFill>
        <p:spPr>
          <a:xfrm>
            <a:off x="90752" y="6165604"/>
            <a:ext cx="2947416" cy="708880"/>
          </a:xfrm>
          <a:prstGeom prst="rect">
            <a:avLst/>
          </a:prstGeom>
        </p:spPr>
      </p:pic>
      <p:pic>
        <p:nvPicPr>
          <p:cNvPr id="2" name="Picture 1" descr="A blue logo with a square and a diamond">
            <a:extLst>
              <a:ext uri="{FF2B5EF4-FFF2-40B4-BE49-F238E27FC236}">
                <a16:creationId xmlns:a16="http://schemas.microsoft.com/office/drawing/2014/main" id="{27ADA42D-2962-95B2-C777-1160ABBF3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10" y="1665950"/>
            <a:ext cx="1850272" cy="1159457"/>
          </a:xfrm>
          <a:prstGeom prst="rect">
            <a:avLst/>
          </a:prstGeom>
          <a:ln>
            <a:solidFill>
              <a:schemeClr val="bg2">
                <a:lumMod val="90000"/>
                <a:alpha val="7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6847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4117168"/>
            <a:ext cx="8601456" cy="70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6864" y="5276586"/>
            <a:ext cx="462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ΠΕΡΙΟΔΟΣ ΔΙΕΞΑΓΩΓΗΣ</a:t>
            </a:r>
            <a:r>
              <a:rPr lang="el-GR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: ΙΟΥΛΙΟΣ 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0744" y="5961888"/>
            <a:ext cx="932688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7320" y="1791830"/>
            <a:ext cx="5733288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100" spc="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Χαρτογράφηση αναγκών των επιχειρήσεων </a:t>
            </a:r>
            <a:br>
              <a:rPr lang="el-GR" sz="3100" spc="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3100" spc="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ανθρώπινο δυναμικό για το 2024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4120" y="1609344"/>
            <a:ext cx="0" cy="1154121"/>
          </a:xfrm>
          <a:prstGeom prst="line">
            <a:avLst/>
          </a:prstGeom>
          <a:ln w="28575">
            <a:solidFill>
              <a:srgbClr val="FCAF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98368" y="1791830"/>
            <a:ext cx="165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l-GR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ΠΑΝΕΛΛΗΝΙΑ </a:t>
            </a:r>
            <a:br>
              <a:rPr lang="el-GR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ΔΡΑΣΗ </a:t>
            </a:r>
            <a:r>
              <a:rPr lang="el-GR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325880"/>
            <a:ext cx="100584" cy="4115945"/>
          </a:xfrm>
          <a:prstGeom prst="rect">
            <a:avLst/>
          </a:prstGeom>
          <a:solidFill>
            <a:srgbClr val="B5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91416" y="1325879"/>
            <a:ext cx="100584" cy="4115945"/>
          </a:xfrm>
          <a:prstGeom prst="rect">
            <a:avLst/>
          </a:prstGeom>
          <a:solidFill>
            <a:srgbClr val="B5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1588996"/>
            <a:ext cx="1194815" cy="11948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29FD18-36F2-FBB9-0F0D-74A934990889}"/>
              </a:ext>
            </a:extLst>
          </p:cNvPr>
          <p:cNvSpPr txBox="1"/>
          <p:nvPr/>
        </p:nvSpPr>
        <p:spPr>
          <a:xfrm>
            <a:off x="5227320" y="2507476"/>
            <a:ext cx="6397121" cy="32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13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Περιηγηθείτε </a:t>
            </a:r>
            <a:r>
              <a:rPr lang="el-GR" sz="1300" dirty="0" err="1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διαδραστικά</a:t>
            </a:r>
            <a:r>
              <a:rPr lang="el-GR" sz="13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στα αποτελέσματα της έρευνας σε περιβάλλον</a:t>
            </a:r>
            <a:r>
              <a:rPr lang="en-US" sz="13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en-US" sz="1300" b="1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/>
              </a:rPr>
              <a:t>Power BI</a:t>
            </a:r>
            <a:endParaRPr lang="en-US" sz="1300" b="1" dirty="0">
              <a:solidFill>
                <a:srgbClr val="004F84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8778" y="602820"/>
            <a:ext cx="5461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E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Προφίλ συμμετεχόντων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7640" y="3841862"/>
            <a:ext cx="3854196" cy="140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2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επιχειρήσεις από όλες τις περιφερειακές ενότητες της χώρας και όλους τους κλάδους οικονομικής δραστηριότητας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3513" y="2611314"/>
            <a:ext cx="2998902" cy="14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baseline="30000" dirty="0">
                <a:solidFill>
                  <a:srgbClr val="FCAF17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1.600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1" y="2812208"/>
            <a:ext cx="823889" cy="553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40" y="2560465"/>
            <a:ext cx="819312" cy="805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1331" y="4187545"/>
            <a:ext cx="2274752" cy="9135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50</a:t>
            </a:r>
            <a:r>
              <a:rPr lang="en-US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  <a:br>
              <a:rPr lang="en-US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επιχειρήσεων </a:t>
            </a:r>
            <a:b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της έρευνας είναι </a:t>
            </a:r>
            <a:r>
              <a:rPr lang="el-GR" sz="2400" baseline="30000" dirty="0" err="1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ΜμΕ</a:t>
            </a:r>
            <a:endParaRPr lang="el-GR" sz="2400" baseline="30000" dirty="0">
              <a:solidFill>
                <a:srgbClr val="004F84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67" y="2283178"/>
            <a:ext cx="914522" cy="108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31" y="1950054"/>
            <a:ext cx="55823" cy="3310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68" y="1792851"/>
            <a:ext cx="2038713" cy="203871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7720339" y="3348023"/>
            <a:ext cx="327659" cy="308255"/>
          </a:xfrm>
          <a:prstGeom prst="straightConnector1">
            <a:avLst/>
          </a:prstGeom>
          <a:ln w="44450">
            <a:solidFill>
              <a:srgbClr val="004F84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04813" y="3589192"/>
            <a:ext cx="483531" cy="339712"/>
          </a:xfrm>
          <a:prstGeom prst="straightConnector1">
            <a:avLst/>
          </a:prstGeom>
          <a:ln w="44450">
            <a:solidFill>
              <a:srgbClr val="FCAF17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556618" y="3316566"/>
            <a:ext cx="483531" cy="339712"/>
          </a:xfrm>
          <a:prstGeom prst="straightConnector1">
            <a:avLst/>
          </a:prstGeom>
          <a:ln w="44450">
            <a:solidFill>
              <a:srgbClr val="29ABE2"/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119955" y="1014984"/>
            <a:ext cx="81188" cy="4983480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20CFB-4E19-23B2-4768-2FE922B7E725}"/>
              </a:ext>
            </a:extLst>
          </p:cNvPr>
          <p:cNvSpPr txBox="1"/>
          <p:nvPr/>
        </p:nvSpPr>
        <p:spPr>
          <a:xfrm>
            <a:off x="9657061" y="4058121"/>
            <a:ext cx="2274752" cy="9223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Επαρκής εκπροσώπηση από όλα τα μεγέθη επιχειρήσεων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967CE-2815-6126-7159-43419F87D7D8}"/>
              </a:ext>
            </a:extLst>
          </p:cNvPr>
          <p:cNvSpPr txBox="1"/>
          <p:nvPr/>
        </p:nvSpPr>
        <p:spPr>
          <a:xfrm>
            <a:off x="2263547" y="5693841"/>
            <a:ext cx="7900416" cy="37446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Η πλειονότητα των επιχειρήσεων έχει ιδρυθεί μετά το 2000 και πάνω από 1 στις 10 την τελευταία τετραετία.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2468056" y="5680799"/>
            <a:ext cx="266993" cy="231127"/>
          </a:xfrm>
          <a:prstGeom prst="star5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609" y="713232"/>
            <a:ext cx="47210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Αναζήτηση προσωπικού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5533" y="3650549"/>
            <a:ext cx="38541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spc="12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των επιχειρήσεων </a:t>
            </a:r>
            <a:r>
              <a:rPr lang="el-GR" sz="2800" b="1" spc="12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αναζητούν ανθρώπινο δυναμικό </a:t>
            </a:r>
            <a:r>
              <a:rPr lang="el-GR" sz="2800" spc="12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στην παρούσα χρονική συγκυρία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5877" y="2625188"/>
            <a:ext cx="2685720" cy="147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baseline="30000" dirty="0">
                <a:solidFill>
                  <a:srgbClr val="FCAF17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63%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55" y="2134324"/>
            <a:ext cx="592548" cy="3032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6" y="2525701"/>
            <a:ext cx="1987468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12102"/>
            <a:ext cx="5851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Αίτια αναζήτησης προσωπικού - 1/3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785" y="3461269"/>
            <a:ext cx="353478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των επιχειρήσεων αναζητάει  προσωπικό </a:t>
            </a:r>
            <a:r>
              <a:rPr lang="el-GR" sz="2800" b="1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λόγω ανάπτυξης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40213" y="2433636"/>
            <a:ext cx="3652671" cy="147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l-GR" sz="120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52.4</a:t>
            </a:r>
            <a:r>
              <a:rPr lang="en-US" sz="120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65" y="1985926"/>
            <a:ext cx="592548" cy="303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87" y="2368320"/>
            <a:ext cx="1534218" cy="15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12102"/>
            <a:ext cx="5851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Αίτια αναζήτησης προσωπικού - 2/3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63" y="1902019"/>
            <a:ext cx="592548" cy="3032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73" y="2074382"/>
            <a:ext cx="663703" cy="61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89" y="3711967"/>
            <a:ext cx="663703" cy="6438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68404" y="2382670"/>
            <a:ext cx="3274149" cy="52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33%</a:t>
            </a:r>
            <a:br>
              <a:rPr lang="en-US" sz="26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Αύξηση πωλήσεων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8404" y="4309126"/>
            <a:ext cx="2949399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19</a:t>
            </a:r>
            <a:r>
              <a:rPr lang="el-GR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  <a:r>
              <a:rPr lang="en-US" sz="60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4%</a:t>
            </a:r>
            <a:r>
              <a:rPr lang="en-US" sz="6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</a:t>
            </a:r>
          </a:p>
          <a:p>
            <a:pPr>
              <a:lnSpc>
                <a:spcPts val="2200"/>
              </a:lnSpc>
            </a:pP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Ανάπτυξη / επέκταση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λόγω έγκρισης χρηματοδότησης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1AEB6-C61B-BB24-8836-35566445A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658" y="2625074"/>
            <a:ext cx="2913768" cy="15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4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13232"/>
            <a:ext cx="39212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Αίτια αναζήτησης προσωπικού - 3/3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E6429-47D1-1E97-1FEE-2898BDC1861A}"/>
              </a:ext>
            </a:extLst>
          </p:cNvPr>
          <p:cNvSpPr txBox="1"/>
          <p:nvPr/>
        </p:nvSpPr>
        <p:spPr>
          <a:xfrm>
            <a:off x="2526872" y="3352489"/>
            <a:ext cx="2949399" cy="11182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96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36</a:t>
            </a:r>
            <a:r>
              <a:rPr lang="el-GR" sz="96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  <a:r>
              <a:rPr lang="en-US" sz="96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2%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2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Αναπλήρωση αποχωρήσεων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7C315-74F8-4832-6793-0F9BEDAD0C4A}"/>
              </a:ext>
            </a:extLst>
          </p:cNvPr>
          <p:cNvSpPr txBox="1"/>
          <p:nvPr/>
        </p:nvSpPr>
        <p:spPr>
          <a:xfrm>
            <a:off x="7898104" y="3442866"/>
            <a:ext cx="3679371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96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11.3</a:t>
            </a:r>
            <a:r>
              <a:rPr lang="en-US" sz="9600" baseline="300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2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των επιχειρήσεων αναζητούν προσωπικό για την </a:t>
            </a:r>
            <a:r>
              <a:rPr lang="el-GR" sz="32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κάλυψη προσωρινών / εποχικών αναγκών</a:t>
            </a:r>
            <a:r>
              <a:rPr lang="el-GR" sz="32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46" y="2603235"/>
            <a:ext cx="767068" cy="890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32" y="2597039"/>
            <a:ext cx="1071826" cy="860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17" y="2130924"/>
            <a:ext cx="55823" cy="33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8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043" y="713232"/>
            <a:ext cx="34008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37AEBD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Βασικές ανάγκες σε προσωπικό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39239" y="3426893"/>
            <a:ext cx="3632961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4</a:t>
            </a:r>
            <a:r>
              <a:rPr lang="en-US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r>
              <a:rPr lang="el-GR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.4</a:t>
            </a:r>
            <a:r>
              <a:rPr lang="en-US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  <a:br>
              <a:rPr lang="en-US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Επαγγελματίες υψηλής εξειδίκευσης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(π.χ. επιστήμονες πληροφορικής, οικονομολόγοι), </a:t>
            </a:r>
            <a:br>
              <a:rPr lang="en-US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η συχνότερα αναζητούμενη κατηγορία προσωπικού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32362" y="3502151"/>
            <a:ext cx="2949399" cy="12208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</a:t>
            </a:r>
            <a:r>
              <a:rPr lang="en-US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9</a:t>
            </a:r>
            <a:r>
              <a:rPr lang="el-GR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.6</a:t>
            </a:r>
            <a:r>
              <a:rPr lang="en-US" sz="96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%</a:t>
            </a:r>
          </a:p>
          <a:p>
            <a:pPr>
              <a:lnSpc>
                <a:spcPts val="2200"/>
              </a:lnSpc>
            </a:pP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Ανειδίκευτοι εργάτες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</a:t>
            </a:r>
            <a:br>
              <a:rPr lang="en-US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η δεύτερη συχνότερα αναζητούμενη κατηγορία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ABEC2-AA26-191D-8DC6-91C031769BBB}"/>
              </a:ext>
            </a:extLst>
          </p:cNvPr>
          <p:cNvSpPr txBox="1"/>
          <p:nvPr/>
        </p:nvSpPr>
        <p:spPr>
          <a:xfrm>
            <a:off x="2539239" y="5472247"/>
            <a:ext cx="7690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ανάγκες σε ανθρώπινο δυναμικό διαφοροποιούνται ανά περιφέρεια και μέγεθος επιχείρησης.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334456" y="5419599"/>
            <a:ext cx="204782" cy="212178"/>
          </a:xfrm>
          <a:prstGeom prst="star5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89" y="2382269"/>
            <a:ext cx="1124773" cy="1119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54" y="2496311"/>
            <a:ext cx="949631" cy="9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3096" y="717622"/>
            <a:ext cx="7195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Κατηγορίες προσωπικού </a:t>
            </a:r>
          </a:p>
          <a:p>
            <a:r>
              <a:rPr lang="el-GR" sz="34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που αναζητούν οι επιχειρήσεις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7394" y="4014657"/>
            <a:ext cx="41769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επιχειρήσεις προσφέρουν θέσεις</a:t>
            </a:r>
            <a:r>
              <a:rPr lang="el-GR" sz="28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 </a:t>
            </a: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εργασίας</a:t>
            </a:r>
            <a:r>
              <a:rPr lang="en-US" sz="28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 </a:t>
            </a: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τόσο σε άνδρες όσο και </a:t>
            </a:r>
            <a:b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</a:br>
            <a:r>
              <a:rPr lang="el-GR" sz="2800" baseline="30000" dirty="0">
                <a:solidFill>
                  <a:srgbClr val="004F84"/>
                </a:solidFill>
                <a:latin typeface="Arimo Medium" panose="020B0604020202020204" pitchFamily="34" charset="0"/>
                <a:ea typeface="Arimo Medium" panose="020B0604020202020204" pitchFamily="34" charset="0"/>
                <a:cs typeface="Arimo Medium" panose="020B0604020202020204" pitchFamily="34" charset="0"/>
              </a:rPr>
              <a:t>σε γυναίκες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232"/>
            <a:ext cx="512064" cy="5577839"/>
          </a:xfrm>
          <a:prstGeom prst="rect">
            <a:avLst/>
          </a:prstGeom>
          <a:solidFill>
            <a:srgbClr val="37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6358" y="2747804"/>
            <a:ext cx="1947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baseline="30000" dirty="0">
                <a:solidFill>
                  <a:srgbClr val="29ABE2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r>
              <a:rPr lang="en-US" sz="120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/4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18" y="2325637"/>
            <a:ext cx="592548" cy="3032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6" y="2456489"/>
            <a:ext cx="1344250" cy="134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20" y="2456489"/>
            <a:ext cx="788672" cy="779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06832" y="2334090"/>
            <a:ext cx="3440939" cy="12208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περισσότερες επιχειρήσεις αναζητούν προσωπικό με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μικρή προϋπηρεσία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(1 έως 5 έτη) και </a:t>
            </a:r>
            <a:r>
              <a:rPr lang="el-GR" sz="2400" b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μισθό έως 1.500€*</a:t>
            </a: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6832" y="4131152"/>
            <a:ext cx="3440939" cy="12044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el-GR" sz="2400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Οι επιχειρήσεις αναζητούν προσωπικό με κάποια μορφή πιστοποιημένων γνώσεων (κατάρτιση, εξειδίκευση, εκπαίδευση)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3969260"/>
            <a:ext cx="654238" cy="574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6832" y="5518076"/>
            <a:ext cx="3663395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i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*</a:t>
            </a:r>
            <a:r>
              <a:rPr lang="el-GR" sz="1600" i="1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Μεικτές αποδοχές, εξαιρουμένων εργοδοτικών εισφορών</a:t>
            </a:r>
            <a:endParaRPr lang="en-US" sz="1600" i="1" baseline="30000" dirty="0">
              <a:solidFill>
                <a:srgbClr val="004F84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60F2C-8844-884D-C8DB-252C5F9394B4}"/>
              </a:ext>
            </a:extLst>
          </p:cNvPr>
          <p:cNvSpPr txBox="1"/>
          <p:nvPr/>
        </p:nvSpPr>
        <p:spPr>
          <a:xfrm>
            <a:off x="1353096" y="5934302"/>
            <a:ext cx="8731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aseline="30000" dirty="0">
                <a:solidFill>
                  <a:srgbClr val="004F84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Αποτελέσματα σε συμφωνία με τη σχετική πανελλαδική έρευνα του ΚΕΕΕ για την περίοδο Φεβρουαρίου - Μάϊου 2024</a:t>
            </a:r>
          </a:p>
        </p:txBody>
      </p:sp>
      <p:sp>
        <p:nvSpPr>
          <p:cNvPr id="11" name="5-Point Star 8">
            <a:extLst>
              <a:ext uri="{FF2B5EF4-FFF2-40B4-BE49-F238E27FC236}">
                <a16:creationId xmlns:a16="http://schemas.microsoft.com/office/drawing/2014/main" id="{B0F6C737-9E6C-EAB8-8DAD-9E4EA22BFFBE}"/>
              </a:ext>
            </a:extLst>
          </p:cNvPr>
          <p:cNvSpPr/>
          <p:nvPr/>
        </p:nvSpPr>
        <p:spPr>
          <a:xfrm>
            <a:off x="1426169" y="5868090"/>
            <a:ext cx="204782" cy="212178"/>
          </a:xfrm>
          <a:prstGeom prst="star5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1919</Words>
  <Application>Microsoft Office PowerPoint</Application>
  <PresentationFormat>Ευρεία οθόνη</PresentationFormat>
  <Paragraphs>170</Paragraphs>
  <Slides>21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Arimo</vt:lpstr>
      <vt:lpstr>Arimo Medium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Stogiannis</dc:creator>
  <cp:lastModifiedBy>ΔΗΜΗΤΡΑ ΤΣΟΥΚΑΛΗ</cp:lastModifiedBy>
  <cp:revision>105</cp:revision>
  <dcterms:created xsi:type="dcterms:W3CDTF">2024-08-28T04:51:09Z</dcterms:created>
  <dcterms:modified xsi:type="dcterms:W3CDTF">2024-09-10T14:07:34Z</dcterms:modified>
</cp:coreProperties>
</file>